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60B5FC-F26C-4748-A869-A13B39A1C80A}" type="datetimeFigureOut">
              <a:rPr lang="nl-BE" smtClean="0"/>
              <a:t>1/12/2014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21A5B6-DBA4-4F11-8929-CCDD0564290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B5FC-F26C-4748-A869-A13B39A1C80A}" type="datetimeFigureOut">
              <a:rPr lang="nl-BE" smtClean="0"/>
              <a:t>1/12/2014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5B6-DBA4-4F11-8929-CCDD0564290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B5FC-F26C-4748-A869-A13B39A1C80A}" type="datetimeFigureOut">
              <a:rPr lang="nl-BE" smtClean="0"/>
              <a:t>1/12/2014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5B6-DBA4-4F11-8929-CCDD0564290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60B5FC-F26C-4748-A869-A13B39A1C80A}" type="datetimeFigureOut">
              <a:rPr lang="nl-BE" smtClean="0"/>
              <a:t>1/12/2014</a:t>
            </a:fld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21A5B6-DBA4-4F11-8929-CCDD0564290F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60B5FC-F26C-4748-A869-A13B39A1C80A}" type="datetimeFigureOut">
              <a:rPr lang="nl-BE" smtClean="0"/>
              <a:t>1/12/2014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21A5B6-DBA4-4F11-8929-CCDD0564290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B5FC-F26C-4748-A869-A13B39A1C80A}" type="datetimeFigureOut">
              <a:rPr lang="nl-BE" smtClean="0"/>
              <a:t>1/12/2014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5B6-DBA4-4F11-8929-CCDD0564290F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B5FC-F26C-4748-A869-A13B39A1C80A}" type="datetimeFigureOut">
              <a:rPr lang="nl-BE" smtClean="0"/>
              <a:t>1/12/2014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5B6-DBA4-4F11-8929-CCDD0564290F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60B5FC-F26C-4748-A869-A13B39A1C80A}" type="datetimeFigureOut">
              <a:rPr lang="nl-BE" smtClean="0"/>
              <a:t>1/12/2014</a:t>
            </a:fld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21A5B6-DBA4-4F11-8929-CCDD0564290F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B5FC-F26C-4748-A869-A13B39A1C80A}" type="datetimeFigureOut">
              <a:rPr lang="nl-BE" smtClean="0"/>
              <a:t>1/12/2014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A5B6-DBA4-4F11-8929-CCDD0564290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60B5FC-F26C-4748-A869-A13B39A1C80A}" type="datetimeFigureOut">
              <a:rPr lang="nl-BE" smtClean="0"/>
              <a:t>1/12/2014</a:t>
            </a:fld>
            <a:endParaRPr lang="nl-BE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21A5B6-DBA4-4F11-8929-CCDD0564290F}" type="slidenum">
              <a:rPr lang="nl-BE" smtClean="0"/>
              <a:t>‹nr.›</a:t>
            </a:fld>
            <a:endParaRPr lang="nl-BE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60B5FC-F26C-4748-A869-A13B39A1C80A}" type="datetimeFigureOut">
              <a:rPr lang="nl-BE" smtClean="0"/>
              <a:t>1/12/2014</a:t>
            </a:fld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21A5B6-DBA4-4F11-8929-CCDD0564290F}" type="slidenum">
              <a:rPr lang="nl-BE" smtClean="0"/>
              <a:t>‹nr.›</a:t>
            </a:fld>
            <a:endParaRPr lang="nl-BE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60B5FC-F26C-4748-A869-A13B39A1C80A}" type="datetimeFigureOut">
              <a:rPr lang="nl-BE" smtClean="0"/>
              <a:t>1/12/2014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21A5B6-DBA4-4F11-8929-CCDD0564290F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Middelpuntsvergelijking</a:t>
            </a:r>
            <a:r>
              <a:rPr lang="nl-BE" dirty="0" smtClean="0"/>
              <a:t> van een cirkel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0334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Algemeen</a:t>
            </a:r>
            <a:endParaRPr lang="nl-B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BE" dirty="0" smtClean="0"/>
                  <a:t>We stellen de vergelijking op van de cirkel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BE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nl-BE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nl-BE" b="0" i="1" dirty="0" smtClean="0">
                            <a:latin typeface="Cambria Math"/>
                          </a:rPr>
                          <m:t>(</m:t>
                        </m:r>
                        <m:r>
                          <a:rPr lang="nl-BE" b="0" i="1" dirty="0" smtClean="0">
                            <a:latin typeface="Cambria Math"/>
                          </a:rPr>
                          <m:t>𝑀</m:t>
                        </m:r>
                        <m:r>
                          <a:rPr lang="nl-BE" b="0" i="1" dirty="0" smtClean="0">
                            <a:latin typeface="Cambria Math"/>
                          </a:rPr>
                          <m:t>,</m:t>
                        </m:r>
                        <m:r>
                          <a:rPr lang="nl-BE" b="0" i="1" dirty="0" smtClean="0">
                            <a:latin typeface="Cambria Math"/>
                          </a:rPr>
                          <m:t>𝑟</m:t>
                        </m:r>
                        <m:r>
                          <a:rPr lang="nl-BE" b="0" i="1" dirty="0" smtClean="0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nl-BE" dirty="0" smtClean="0"/>
                  <a:t> met co(</a:t>
                </a:r>
                <a14:m>
                  <m:oMath xmlns:m="http://schemas.openxmlformats.org/officeDocument/2006/math">
                    <m:r>
                      <a:rPr lang="nl-BE" i="1" dirty="0" smtClean="0">
                        <a:latin typeface="Cambria Math"/>
                      </a:rPr>
                      <m:t>𝑀</m:t>
                    </m:r>
                  </m:oMath>
                </a14:m>
                <a:r>
                  <a:rPr lang="nl-BE" dirty="0" smtClean="0"/>
                  <a:t>)</a:t>
                </a:r>
                <a14:m>
                  <m:oMath xmlns:m="http://schemas.openxmlformats.org/officeDocument/2006/math">
                    <m:r>
                      <a:rPr lang="nl-BE" b="0" i="1" dirty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nl-BE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l-BE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l-BE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nl-BE" b="0" i="1" dirty="0" smtClean="0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  <m:r>
                          <a:rPr lang="nl-BE" b="0" i="1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nl-BE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l-BE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nl-BE" b="0" i="1" dirty="0" smtClean="0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</m:e>
                    </m:d>
                    <m:r>
                      <a:rPr lang="nl-BE" b="0" i="0" dirty="0" smtClean="0">
                        <a:latin typeface="Cambria Math"/>
                      </a:rPr>
                      <m:t>.</m:t>
                    </m:r>
                  </m:oMath>
                </a14:m>
                <a:endParaRPr lang="nl-BE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24" t="-1126"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/>
          <p:cNvPicPr/>
          <p:nvPr/>
        </p:nvPicPr>
        <p:blipFill>
          <a:blip r:embed="rId3"/>
          <a:stretch>
            <a:fillRect/>
          </a:stretch>
        </p:blipFill>
        <p:spPr>
          <a:xfrm>
            <a:off x="1922782" y="2708920"/>
            <a:ext cx="4032448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3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Algemeen</a:t>
            </a:r>
            <a:endParaRPr lang="nl-B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BE" dirty="0" smtClean="0"/>
                  <a:t>Een punt </a:t>
                </a:r>
                <a14:m>
                  <m:oMath xmlns:m="http://schemas.openxmlformats.org/officeDocument/2006/math">
                    <m:r>
                      <a:rPr lang="nl-BE" b="0" i="1" smtClean="0">
                        <a:latin typeface="Cambria Math"/>
                      </a:rPr>
                      <m:t>𝑃</m:t>
                    </m:r>
                    <m:r>
                      <a:rPr lang="nl-BE" b="0" i="1" smtClean="0">
                        <a:latin typeface="Cambria Math"/>
                      </a:rPr>
                      <m:t>(</m:t>
                    </m:r>
                    <m:r>
                      <a:rPr lang="nl-BE" b="0" i="1" smtClean="0">
                        <a:latin typeface="Cambria Math"/>
                      </a:rPr>
                      <m:t>𝑥</m:t>
                    </m:r>
                    <m:r>
                      <a:rPr lang="nl-BE" b="0" i="1" smtClean="0">
                        <a:latin typeface="Cambria Math"/>
                      </a:rPr>
                      <m:t>,</m:t>
                    </m:r>
                    <m:r>
                      <a:rPr lang="nl-BE" b="0" i="1" smtClean="0">
                        <a:latin typeface="Cambria Math"/>
                      </a:rPr>
                      <m:t>𝑦</m:t>
                    </m:r>
                    <m:r>
                      <a:rPr lang="nl-BE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nl-BE" dirty="0" smtClean="0"/>
                  <a:t> ligt op de cirkel </a:t>
                </a:r>
                <a14:m>
                  <m:oMath xmlns:m="http://schemas.openxmlformats.org/officeDocument/2006/math">
                    <m:r>
                      <a:rPr lang="nl-BE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nl-BE" dirty="0" smtClean="0"/>
                  <a:t> als de afstand van </a:t>
                </a:r>
                <a14:m>
                  <m:oMath xmlns:m="http://schemas.openxmlformats.org/officeDocument/2006/math">
                    <m:r>
                      <a:rPr lang="nl-BE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nl-BE" dirty="0" smtClean="0"/>
                  <a:t> tot het middelpunt </a:t>
                </a:r>
                <a14:m>
                  <m:oMath xmlns:m="http://schemas.openxmlformats.org/officeDocument/2006/math">
                    <m:r>
                      <a:rPr lang="nl-BE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nl-BE" dirty="0" smtClean="0"/>
                  <a:t> gelijk is aan </a:t>
                </a:r>
                <a14:m>
                  <m:oMath xmlns:m="http://schemas.openxmlformats.org/officeDocument/2006/math">
                    <m:r>
                      <a:rPr lang="nl-BE" b="0" i="1" smtClean="0">
                        <a:latin typeface="Cambria Math"/>
                      </a:rPr>
                      <m:t>𝑟</m:t>
                    </m:r>
                    <m:r>
                      <a:rPr lang="nl-BE" b="0" i="0" smtClean="0">
                        <a:latin typeface="Cambria Math"/>
                      </a:rPr>
                      <m:t>.</m:t>
                    </m:r>
                  </m:oMath>
                </a14:m>
                <a:endParaRPr lang="nl-BE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24" t="-1001"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/>
          <p:cNvPicPr/>
          <p:nvPr/>
        </p:nvPicPr>
        <p:blipFill>
          <a:blip r:embed="rId3"/>
          <a:stretch>
            <a:fillRect/>
          </a:stretch>
        </p:blipFill>
        <p:spPr>
          <a:xfrm>
            <a:off x="1922782" y="2708920"/>
            <a:ext cx="4032448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0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Algemeen</a:t>
            </a:r>
            <a:endParaRPr lang="nl-B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78160" y="1916832"/>
                <a:ext cx="7467600" cy="36290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BE" i="1" smtClean="0"/>
                        <m:t>𝑃</m:t>
                      </m:r>
                      <m:d>
                        <m:dPr>
                          <m:ctrlPr>
                            <a:rPr lang="nl-BE" i="1"/>
                          </m:ctrlPr>
                        </m:dPr>
                        <m:e>
                          <m:r>
                            <a:rPr lang="nl-BE" i="1"/>
                            <m:t>𝑥</m:t>
                          </m:r>
                          <m:r>
                            <a:rPr lang="nl-BE" i="1"/>
                            <m:t>,</m:t>
                          </m:r>
                          <m:r>
                            <a:rPr lang="nl-BE" i="1"/>
                            <m:t>𝑦</m:t>
                          </m:r>
                        </m:e>
                      </m:d>
                      <m:r>
                        <a:rPr lang="nl-B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BE" i="0"/>
                        <m:t>ligt</m:t>
                      </m:r>
                      <m:r>
                        <a:rPr lang="nl-BE" i="0"/>
                        <m:t> </m:t>
                      </m:r>
                      <m:r>
                        <m:rPr>
                          <m:sty m:val="p"/>
                        </m:rPr>
                        <a:rPr lang="nl-BE" i="0"/>
                        <m:t>op</m:t>
                      </m:r>
                      <m:r>
                        <a:rPr lang="nl-BE" i="0"/>
                        <m:t> </m:t>
                      </m:r>
                      <m:r>
                        <a:rPr lang="nl-BE" i="1"/>
                        <m:t>𝐶</m:t>
                      </m:r>
                      <m:d>
                        <m:dPr>
                          <m:ctrlPr>
                            <a:rPr lang="nl-BE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nl-BE" i="1"/>
                            <m:t>𝑀</m:t>
                          </m:r>
                          <m:r>
                            <a:rPr lang="nl-BE" i="1"/>
                            <m:t>,</m:t>
                          </m:r>
                          <m:r>
                            <a:rPr lang="nl-BE" i="1"/>
                            <m:t>𝑟</m:t>
                          </m:r>
                        </m:e>
                      </m:d>
                    </m:oMath>
                  </m:oMathPara>
                </a14:m>
                <a:endParaRPr lang="nl-BE" dirty="0" smtClean="0"/>
              </a:p>
              <a:p>
                <a:pPr marL="0" indent="0">
                  <a:buNone/>
                </a:pPr>
                <a:endParaRPr lang="nl-BE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nl-BE" i="1"/>
                          </m:ctrlPr>
                        </m:dPr>
                        <m:e>
                          <m:r>
                            <a:rPr lang="nl-BE" i="1"/>
                            <m:t>𝑃𝑀</m:t>
                          </m:r>
                        </m:e>
                      </m:d>
                      <m:r>
                        <a:rPr lang="nl-BE" i="1"/>
                        <m:t>=</m:t>
                      </m:r>
                      <m:r>
                        <a:rPr lang="nl-BE" i="1"/>
                        <m:t>𝑟</m:t>
                      </m:r>
                    </m:oMath>
                  </m:oMathPara>
                </a14:m>
                <a:endParaRPr lang="nl-BE" dirty="0" smtClean="0"/>
              </a:p>
              <a:p>
                <a:pPr marL="0" indent="0">
                  <a:buNone/>
                </a:pPr>
                <a:endParaRPr lang="nl-B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BE" i="1"/>
                          </m:ctrlPr>
                        </m:radPr>
                        <m:deg/>
                        <m:e>
                          <m:r>
                            <a:rPr lang="nl-BE" i="1"/>
                            <m:t>(</m:t>
                          </m:r>
                          <m:r>
                            <a:rPr lang="nl-BE" i="1"/>
                            <m:t>𝑥</m:t>
                          </m:r>
                          <m:r>
                            <a:rPr lang="nl-BE" i="1"/>
                            <m:t>−</m:t>
                          </m:r>
                          <m:sSub>
                            <m:sSubPr>
                              <m:ctrlPr>
                                <a:rPr lang="nl-BE" i="1"/>
                              </m:ctrlPr>
                            </m:sSubPr>
                            <m:e>
                              <m:r>
                                <a:rPr lang="nl-BE" i="1"/>
                                <m:t>𝑥</m:t>
                              </m:r>
                            </m:e>
                            <m:sub>
                              <m:r>
                                <a:rPr lang="nl-BE" i="1"/>
                                <m:t>𝑀</m:t>
                              </m:r>
                            </m:sub>
                          </m:sSub>
                          <m:r>
                            <a:rPr lang="nl-BE" i="1"/>
                            <m:t>)²+(</m:t>
                          </m:r>
                          <m:r>
                            <a:rPr lang="nl-BE" i="1"/>
                            <m:t>𝑦</m:t>
                          </m:r>
                          <m:r>
                            <a:rPr lang="nl-BE" i="1"/>
                            <m:t>−</m:t>
                          </m:r>
                          <m:sSub>
                            <m:sSubPr>
                              <m:ctrlPr>
                                <a:rPr lang="nl-BE" i="1"/>
                              </m:ctrlPr>
                            </m:sSubPr>
                            <m:e>
                              <m:r>
                                <a:rPr lang="nl-BE" i="1"/>
                                <m:t>𝑦</m:t>
                              </m:r>
                            </m:e>
                            <m:sub>
                              <m:r>
                                <a:rPr lang="nl-BE" i="1"/>
                                <m:t>𝑀</m:t>
                              </m:r>
                            </m:sub>
                          </m:sSub>
                        </m:e>
                      </m:rad>
                      <m:r>
                        <a:rPr lang="nl-BE" i="1"/>
                        <m:t>)²= </m:t>
                      </m:r>
                      <m:r>
                        <a:rPr lang="nl-BE" i="1"/>
                        <m:t>𝑟</m:t>
                      </m:r>
                    </m:oMath>
                  </m:oMathPara>
                </a14:m>
                <a:endParaRPr lang="nl-BE" dirty="0" smtClean="0"/>
              </a:p>
              <a:p>
                <a:pPr marL="0" indent="0">
                  <a:buNone/>
                </a:pPr>
                <a:endParaRPr lang="nl-B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BE" i="1"/>
                          </m:ctrlPr>
                        </m:sSupPr>
                        <m:e>
                          <m:d>
                            <m:dPr>
                              <m:ctrlPr>
                                <a:rPr lang="nl-BE" i="1"/>
                              </m:ctrlPr>
                            </m:dPr>
                            <m:e>
                              <m:r>
                                <a:rPr lang="nl-BE" i="1"/>
                                <m:t>𝑥</m:t>
                              </m:r>
                              <m:r>
                                <a:rPr lang="nl-BE" i="1"/>
                                <m:t>−</m:t>
                              </m:r>
                              <m:sSub>
                                <m:sSubPr>
                                  <m:ctrlPr>
                                    <a:rPr lang="nl-BE" i="1"/>
                                  </m:ctrlPr>
                                </m:sSubPr>
                                <m:e>
                                  <m:r>
                                    <a:rPr lang="nl-BE" i="1"/>
                                    <m:t>𝑥</m:t>
                                  </m:r>
                                </m:e>
                                <m:sub>
                                  <m:r>
                                    <a:rPr lang="nl-BE" i="1"/>
                                    <m:t>𝑀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nl-BE" i="1"/>
                            <m:t>2</m:t>
                          </m:r>
                        </m:sup>
                      </m:sSup>
                      <m:r>
                        <a:rPr lang="nl-BE" i="1"/>
                        <m:t>+</m:t>
                      </m:r>
                      <m:sSup>
                        <m:sSupPr>
                          <m:ctrlPr>
                            <a:rPr lang="nl-BE" i="1"/>
                          </m:ctrlPr>
                        </m:sSupPr>
                        <m:e>
                          <m:d>
                            <m:dPr>
                              <m:ctrlPr>
                                <a:rPr lang="nl-BE" i="1"/>
                              </m:ctrlPr>
                            </m:dPr>
                            <m:e>
                              <m:r>
                                <a:rPr lang="nl-BE" i="1"/>
                                <m:t>𝑦</m:t>
                              </m:r>
                              <m:r>
                                <a:rPr lang="nl-BE" i="1"/>
                                <m:t>−</m:t>
                              </m:r>
                              <m:sSub>
                                <m:sSubPr>
                                  <m:ctrlPr>
                                    <a:rPr lang="nl-BE" i="1"/>
                                  </m:ctrlPr>
                                </m:sSubPr>
                                <m:e>
                                  <m:r>
                                    <a:rPr lang="nl-BE" i="1"/>
                                    <m:t>𝑦</m:t>
                                  </m:r>
                                </m:e>
                                <m:sub>
                                  <m:r>
                                    <a:rPr lang="nl-BE" i="1"/>
                                    <m:t>𝑀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nl-BE" i="1"/>
                            <m:t>2</m:t>
                          </m:r>
                        </m:sup>
                      </m:sSup>
                      <m:r>
                        <a:rPr lang="nl-BE" i="1"/>
                        <m:t>=</m:t>
                      </m:r>
                      <m:r>
                        <a:rPr lang="nl-BE" i="1"/>
                        <m:t>𝑟</m:t>
                      </m:r>
                      <m:r>
                        <a:rPr lang="nl-BE" i="1"/>
                        <m:t>²</m:t>
                      </m:r>
                    </m:oMath>
                  </m:oMathPara>
                </a14:m>
                <a:endParaRPr lang="nl-BE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78160" y="1916832"/>
                <a:ext cx="7467600" cy="3629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IJL-OMHOOG en -OMLAAG 3"/>
          <p:cNvSpPr/>
          <p:nvPr/>
        </p:nvSpPr>
        <p:spPr>
          <a:xfrm>
            <a:off x="4211960" y="2298711"/>
            <a:ext cx="242316" cy="4320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PIJL-OMHOOG en -OMLAAG 4"/>
          <p:cNvSpPr/>
          <p:nvPr/>
        </p:nvSpPr>
        <p:spPr>
          <a:xfrm>
            <a:off x="4222034" y="3140968"/>
            <a:ext cx="242316" cy="4320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PIJL-OMHOOG en -OMLAAG 5"/>
          <p:cNvSpPr/>
          <p:nvPr/>
        </p:nvSpPr>
        <p:spPr>
          <a:xfrm>
            <a:off x="4243202" y="4410270"/>
            <a:ext cx="242316" cy="4320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/>
          <p:cNvSpPr txBox="1"/>
          <p:nvPr/>
        </p:nvSpPr>
        <p:spPr>
          <a:xfrm>
            <a:off x="6444208" y="2429470"/>
            <a:ext cx="1428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>
                <a:solidFill>
                  <a:srgbClr val="7030A0"/>
                </a:solidFill>
              </a:rPr>
              <a:t>Definitie cirkel</a:t>
            </a:r>
            <a:endParaRPr lang="nl-BE" sz="1400" dirty="0">
              <a:solidFill>
                <a:srgbClr val="7030A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196203" y="3205806"/>
            <a:ext cx="2222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>
                <a:solidFill>
                  <a:srgbClr val="7030A0"/>
                </a:solidFill>
              </a:rPr>
              <a:t>Afstand tussen 2 punten</a:t>
            </a:r>
            <a:endParaRPr lang="nl-BE" sz="1400" dirty="0">
              <a:solidFill>
                <a:srgbClr val="7030A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350226" y="4472405"/>
            <a:ext cx="2265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>
                <a:solidFill>
                  <a:srgbClr val="7030A0"/>
                </a:solidFill>
              </a:rPr>
              <a:t>Beide leden kwadrateren</a:t>
            </a:r>
            <a:endParaRPr lang="nl-BE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00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Algemeen</a:t>
            </a:r>
            <a:endParaRPr lang="nl-B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1560" y="2276872"/>
                <a:ext cx="7467600" cy="2404864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nl-BE" sz="3200" b="1" u="sng" dirty="0" smtClean="0">
                    <a:solidFill>
                      <a:srgbClr val="002060"/>
                    </a:solidFill>
                  </a:rPr>
                  <a:t>Besluit: </a:t>
                </a:r>
              </a:p>
              <a:p>
                <a:pPr marL="0" indent="0" algn="ctr">
                  <a:buNone/>
                </a:pPr>
                <a:endParaRPr lang="nl-BE" sz="2800" b="1" u="sng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nl-BE" sz="2800" b="1" dirty="0" smtClean="0">
                    <a:solidFill>
                      <a:srgbClr val="FF0000"/>
                    </a:solidFill>
                  </a:rPr>
                  <a:t>De </a:t>
                </a:r>
                <a:r>
                  <a:rPr lang="nl-BE" sz="2800" b="1" dirty="0">
                    <a:solidFill>
                      <a:srgbClr val="FF0000"/>
                    </a:solidFill>
                  </a:rPr>
                  <a:t>cirkel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BE" sz="2800" b="1" i="1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nl-BE" sz="2800" b="1" i="1">
                            <a:solidFill>
                              <a:srgbClr val="FF0000"/>
                            </a:solidFill>
                          </a:rPr>
                          <m:t>𝑪</m:t>
                        </m:r>
                      </m:e>
                      <m:sub>
                        <m:r>
                          <a:rPr lang="nl-BE" sz="2800" b="1" i="1">
                            <a:solidFill>
                              <a:srgbClr val="FF0000"/>
                            </a:solidFill>
                          </a:rPr>
                          <m:t>(</m:t>
                        </m:r>
                        <m:r>
                          <a:rPr lang="nl-BE" sz="2800" b="1" i="1">
                            <a:solidFill>
                              <a:srgbClr val="FF0000"/>
                            </a:solidFill>
                          </a:rPr>
                          <m:t>𝑴</m:t>
                        </m:r>
                        <m:r>
                          <a:rPr lang="nl-BE" sz="2800" b="1" i="1">
                            <a:solidFill>
                              <a:srgbClr val="FF0000"/>
                            </a:solidFill>
                          </a:rPr>
                          <m:t>,</m:t>
                        </m:r>
                        <m:r>
                          <a:rPr lang="nl-BE" sz="2800" b="1" i="1">
                            <a:solidFill>
                              <a:srgbClr val="FF0000"/>
                            </a:solidFill>
                          </a:rPr>
                          <m:t>𝒓</m:t>
                        </m:r>
                        <m:r>
                          <a:rPr lang="nl-BE" sz="2800" b="1" i="1">
                            <a:solidFill>
                              <a:srgbClr val="FF0000"/>
                            </a:solidFill>
                          </a:rPr>
                          <m:t>)</m:t>
                        </m:r>
                      </m:sub>
                    </m:sSub>
                  </m:oMath>
                </a14:m>
                <a:r>
                  <a:rPr lang="nl-BE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nl-BE" sz="2800" b="1" dirty="0" smtClean="0">
                    <a:solidFill>
                      <a:srgbClr val="FF0000"/>
                    </a:solidFill>
                  </a:rPr>
                  <a:t>met M</a:t>
                </a:r>
                <a:r>
                  <a:rPr lang="nl-BE" sz="2800" b="1" dirty="0">
                    <a:solidFill>
                      <a:srgbClr val="FF0000"/>
                    </a:solidFill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BE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nl-BE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nl-BE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𝑴</m:t>
                        </m:r>
                      </m:sub>
                    </m:sSub>
                    <m:r>
                      <a:rPr lang="nl-BE" sz="2800" b="1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nl-BE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nl-BE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nl-BE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𝑴</m:t>
                        </m:r>
                      </m:sub>
                    </m:sSub>
                    <m:r>
                      <a:rPr lang="nl-BE" sz="2800" b="1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nl-BE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nl-BE" sz="2800" b="1" dirty="0" smtClean="0">
                    <a:solidFill>
                      <a:srgbClr val="FF0000"/>
                    </a:solidFill>
                  </a:rPr>
                  <a:t>heeft als vergelijking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BE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nl-BE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nl-BE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nl-BE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nl-BE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l-BE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nl-BE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𝑴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nl-BE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nl-BE" sz="28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nl-BE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nl-BE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nl-BE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nl-BE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nl-BE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l-BE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nl-BE" sz="2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𝑴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nl-BE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nl-BE" sz="28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nl-BE" sz="2800" b="1" i="1">
                        <a:solidFill>
                          <a:srgbClr val="FF0000"/>
                        </a:solidFill>
                        <a:latin typeface="Cambria Math"/>
                      </a:rPr>
                      <m:t>𝒓</m:t>
                    </m:r>
                    <m:r>
                      <a:rPr lang="nl-BE" sz="2800" b="1" i="1">
                        <a:solidFill>
                          <a:srgbClr val="FF0000"/>
                        </a:solidFill>
                        <a:latin typeface="Cambria Math"/>
                      </a:rPr>
                      <m:t>²</m:t>
                    </m:r>
                  </m:oMath>
                </a14:m>
                <a:endParaRPr lang="nl-BE" sz="28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nl-BE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1560" y="2276872"/>
                <a:ext cx="7467600" cy="2404864"/>
              </a:xfrm>
              <a:blipFill rotWithShape="1">
                <a:blip r:embed="rId2"/>
                <a:stretch>
                  <a:fillRect t="-3553" r="-1388"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/>
          <p:cNvSpPr txBox="1"/>
          <p:nvPr/>
        </p:nvSpPr>
        <p:spPr>
          <a:xfrm>
            <a:off x="2555776" y="5013176"/>
            <a:ext cx="4160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</a:t>
            </a:r>
            <a:r>
              <a:rPr lang="nl-BE" sz="2000" dirty="0" err="1" smtClean="0">
                <a:solidFill>
                  <a:srgbClr val="7030A0"/>
                </a:solidFill>
              </a:rPr>
              <a:t>Middelpuntsvergelijking</a:t>
            </a:r>
            <a:r>
              <a:rPr lang="nl-BE" sz="2000" dirty="0" smtClean="0">
                <a:solidFill>
                  <a:srgbClr val="7030A0"/>
                </a:solidFill>
              </a:rPr>
              <a:t> cirkel</a:t>
            </a:r>
            <a:endParaRPr lang="nl-BE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1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180</Words>
  <Application>Microsoft Office PowerPoint</Application>
  <PresentationFormat>Diavoorstelling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Oriel</vt:lpstr>
      <vt:lpstr>Middelpuntsvergelijking van een cirkel </vt:lpstr>
      <vt:lpstr>Algemeen</vt:lpstr>
      <vt:lpstr>Algemeen</vt:lpstr>
      <vt:lpstr>Algemeen</vt:lpstr>
      <vt:lpstr>Algemeen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Middelpuntsvergelijking van een cirkel</dc:title>
  <dc:creator>Jolien</dc:creator>
  <cp:lastModifiedBy>Jolien</cp:lastModifiedBy>
  <cp:revision>7</cp:revision>
  <dcterms:created xsi:type="dcterms:W3CDTF">2014-12-01T08:32:28Z</dcterms:created>
  <dcterms:modified xsi:type="dcterms:W3CDTF">2014-12-01T09:31:54Z</dcterms:modified>
</cp:coreProperties>
</file>